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Semi Bold"/>
      <p:regular r:id="rId17"/>
    </p:embeddedFont>
    <p:embeddedFont>
      <p:font typeface="Sora Semi Bold"/>
      <p:regular r:id="rId18"/>
    </p:embeddedFont>
    <p:embeddedFont>
      <p:font typeface="Sora Light"/>
      <p:regular r:id="rId19"/>
    </p:embeddedFont>
    <p:embeddedFont>
      <p:font typeface="Sor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slideLayout" Target="../slideLayouts/slideLayout9.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892862"/>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Netflix Movie Data Analysis</a:t>
            </a:r>
            <a:endParaRPr lang="en-US" sz="4450" dirty="0"/>
          </a:p>
        </p:txBody>
      </p:sp>
      <p:sp>
        <p:nvSpPr>
          <p:cNvPr id="4" name="Text 1"/>
          <p:cNvSpPr/>
          <p:nvPr/>
        </p:nvSpPr>
        <p:spPr>
          <a:xfrm>
            <a:off x="758309" y="4643199"/>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Uncovering insights from movie ratings, genres, and popularity trends to drive engagement and improve content strategy</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2825" y="544354"/>
            <a:ext cx="5209580" cy="651272"/>
          </a:xfrm>
          <a:prstGeom prst="rect">
            <a:avLst/>
          </a:prstGeom>
          <a:noFill/>
          <a:ln/>
        </p:spPr>
        <p:txBody>
          <a:bodyPr wrap="none" lIns="0" tIns="0" rIns="0" bIns="0" rtlCol="0" anchor="t"/>
          <a:lstStyle/>
          <a:p>
            <a:pPr algn="l" indent="0" marL="0">
              <a:lnSpc>
                <a:spcPts val="5100"/>
              </a:lnSpc>
              <a:buNone/>
            </a:pPr>
            <a:r>
              <a:rPr lang="en-US" sz="4100" dirty="0">
                <a:solidFill>
                  <a:srgbClr val="1F1E1E"/>
                </a:solidFill>
                <a:latin typeface="Sora Semi Bold" pitchFamily="34" charset="0"/>
                <a:ea typeface="Sora Semi Bold" pitchFamily="34" charset="-122"/>
                <a:cs typeface="Sora Semi Bold" pitchFamily="34" charset="-120"/>
              </a:rPr>
              <a:t>Project Impact</a:t>
            </a:r>
            <a:endParaRPr lang="en-US" sz="4100" dirty="0"/>
          </a:p>
        </p:txBody>
      </p:sp>
      <p:pic>
        <p:nvPicPr>
          <p:cNvPr id="3" name="Image 0" descr="preencoded.png">    </p:cNvPr>
          <p:cNvPicPr>
            <a:picLocks noChangeAspect="1"/>
          </p:cNvPicPr>
          <p:nvPr/>
        </p:nvPicPr>
        <p:blipFill>
          <a:blip r:embed="rId1"/>
          <a:stretch>
            <a:fillRect/>
          </a:stretch>
        </p:blipFill>
        <p:spPr>
          <a:xfrm>
            <a:off x="692825" y="1715214"/>
            <a:ext cx="6380917" cy="6380917"/>
          </a:xfrm>
          <a:prstGeom prst="rect">
            <a:avLst/>
          </a:prstGeom>
        </p:spPr>
      </p:pic>
      <p:sp>
        <p:nvSpPr>
          <p:cNvPr id="4" name="Text 1"/>
          <p:cNvSpPr/>
          <p:nvPr/>
        </p:nvSpPr>
        <p:spPr>
          <a:xfrm>
            <a:off x="7564279" y="1690449"/>
            <a:ext cx="4802267" cy="390644"/>
          </a:xfrm>
          <a:prstGeom prst="rect">
            <a:avLst/>
          </a:prstGeom>
          <a:noFill/>
          <a:ln/>
        </p:spPr>
        <p:txBody>
          <a:bodyPr wrap="none" lIns="0" tIns="0" rIns="0" bIns="0" rtlCol="0" anchor="t"/>
          <a:lstStyle/>
          <a:p>
            <a:pPr algn="l" indent="0" marL="0">
              <a:lnSpc>
                <a:spcPts val="3050"/>
              </a:lnSpc>
              <a:buNone/>
            </a:pPr>
            <a:r>
              <a:rPr lang="en-US" sz="2450" dirty="0">
                <a:solidFill>
                  <a:srgbClr val="1F1E1E"/>
                </a:solidFill>
                <a:latin typeface="Sora Semi Bold" pitchFamily="34" charset="0"/>
                <a:ea typeface="Sora Semi Bold" pitchFamily="34" charset="-122"/>
                <a:cs typeface="Sora Semi Bold" pitchFamily="34" charset="-120"/>
              </a:rPr>
              <a:t>Complete Analytics Workflow</a:t>
            </a:r>
            <a:endParaRPr lang="en-US" sz="2450" dirty="0"/>
          </a:p>
        </p:txBody>
      </p:sp>
      <p:sp>
        <p:nvSpPr>
          <p:cNvPr id="5" name="Text 2"/>
          <p:cNvSpPr/>
          <p:nvPr/>
        </p:nvSpPr>
        <p:spPr>
          <a:xfrm>
            <a:off x="7564279" y="2278975"/>
            <a:ext cx="6380917" cy="950119"/>
          </a:xfrm>
          <a:prstGeom prst="rect">
            <a:avLst/>
          </a:prstGeom>
          <a:noFill/>
          <a:ln/>
        </p:spPr>
        <p:txBody>
          <a:bodyPr wrap="square" lIns="0" tIns="0" rIns="0" bIns="0" rtlCol="0" anchor="t"/>
          <a:lstStyle/>
          <a:p>
            <a:pPr algn="l" indent="0" marL="0">
              <a:lnSpc>
                <a:spcPts val="2450"/>
              </a:lnSpc>
              <a:buNone/>
            </a:pPr>
            <a:r>
              <a:rPr lang="en-US" sz="1550" dirty="0">
                <a:solidFill>
                  <a:srgbClr val="3B3535"/>
                </a:solidFill>
                <a:latin typeface="Sora Light" pitchFamily="34" charset="0"/>
                <a:ea typeface="Sora Light" pitchFamily="34" charset="-122"/>
                <a:cs typeface="Sora Light" pitchFamily="34" charset="-120"/>
              </a:rPr>
              <a:t>This project demonstrates end-to-end data analysis—from raw data processing to actionable insight generation—showcasing practical analytics skills.</a:t>
            </a:r>
            <a:endParaRPr lang="en-US" sz="1550" dirty="0"/>
          </a:p>
        </p:txBody>
      </p:sp>
      <p:sp>
        <p:nvSpPr>
          <p:cNvPr id="6" name="Text 3"/>
          <p:cNvSpPr/>
          <p:nvPr/>
        </p:nvSpPr>
        <p:spPr>
          <a:xfrm>
            <a:off x="7564279" y="3407212"/>
            <a:ext cx="6380917" cy="950119"/>
          </a:xfrm>
          <a:prstGeom prst="rect">
            <a:avLst/>
          </a:prstGeom>
          <a:noFill/>
          <a:ln/>
        </p:spPr>
        <p:txBody>
          <a:bodyPr wrap="square" lIns="0" tIns="0" rIns="0" bIns="0" rtlCol="0" anchor="t"/>
          <a:lstStyle/>
          <a:p>
            <a:pPr algn="l" indent="0" marL="0">
              <a:lnSpc>
                <a:spcPts val="2450"/>
              </a:lnSpc>
              <a:buNone/>
            </a:pPr>
            <a:r>
              <a:rPr lang="en-US" sz="1550" dirty="0">
                <a:solidFill>
                  <a:srgbClr val="3B3535"/>
                </a:solidFill>
                <a:latin typeface="Sora Light" pitchFamily="34" charset="0"/>
                <a:ea typeface="Sora Light" pitchFamily="34" charset="-122"/>
                <a:cs typeface="Sora Light" pitchFamily="34" charset="-120"/>
              </a:rPr>
              <a:t>The findings provide a strong foundation for improving content strategy, enhancing viewer engagement, and building trust in Netflix's recommendation ecosystem.</a:t>
            </a:r>
            <a:endParaRPr lang="en-US" sz="1550" dirty="0"/>
          </a:p>
        </p:txBody>
      </p:sp>
      <p:sp>
        <p:nvSpPr>
          <p:cNvPr id="7" name="Shape 4"/>
          <p:cNvSpPr/>
          <p:nvPr/>
        </p:nvSpPr>
        <p:spPr>
          <a:xfrm>
            <a:off x="7564279" y="4579977"/>
            <a:ext cx="6380917" cy="1474470"/>
          </a:xfrm>
          <a:prstGeom prst="roundRect">
            <a:avLst>
              <a:gd name="adj" fmla="val 5639"/>
            </a:avLst>
          </a:prstGeom>
          <a:solidFill>
            <a:srgbClr val="F7BBC1"/>
          </a:solidFill>
          <a:ln/>
        </p:spPr>
      </p:sp>
      <p:pic>
        <p:nvPicPr>
          <p:cNvPr id="8" name="Image 1" descr="preencoded.png">    </p:cNvPr>
          <p:cNvPicPr>
            <a:picLocks noChangeAspect="1"/>
          </p:cNvPicPr>
          <p:nvPr/>
        </p:nvPicPr>
        <p:blipFill>
          <a:blip r:embed="rId2"/>
          <a:stretch>
            <a:fillRect/>
          </a:stretch>
        </p:blipFill>
        <p:spPr>
          <a:xfrm>
            <a:off x="7762161" y="4875014"/>
            <a:ext cx="247412" cy="197882"/>
          </a:xfrm>
          <a:prstGeom prst="rect">
            <a:avLst/>
          </a:prstGeom>
        </p:spPr>
      </p:pic>
      <p:sp>
        <p:nvSpPr>
          <p:cNvPr id="9" name="Text 5"/>
          <p:cNvSpPr/>
          <p:nvPr/>
        </p:nvSpPr>
        <p:spPr>
          <a:xfrm>
            <a:off x="8207454" y="4827270"/>
            <a:ext cx="5539859" cy="950119"/>
          </a:xfrm>
          <a:prstGeom prst="rect">
            <a:avLst/>
          </a:prstGeom>
          <a:noFill/>
          <a:ln/>
        </p:spPr>
        <p:txBody>
          <a:bodyPr wrap="square" lIns="0" tIns="0" rIns="0" bIns="0" rtlCol="0" anchor="t"/>
          <a:lstStyle/>
          <a:p>
            <a:pPr algn="l" indent="0" marL="0">
              <a:lnSpc>
                <a:spcPts val="2450"/>
              </a:lnSpc>
              <a:buNone/>
            </a:pPr>
            <a:r>
              <a:rPr lang="en-US" sz="1550" b="1" dirty="0">
                <a:solidFill>
                  <a:srgbClr val="000000"/>
                </a:solidFill>
                <a:latin typeface="Sora Light" pitchFamily="34" charset="0"/>
                <a:ea typeface="Sora Light" pitchFamily="34" charset="-122"/>
                <a:cs typeface="Sora Light" pitchFamily="34" charset="-120"/>
              </a:rPr>
              <a:t>Ready to collaborate?</a:t>
            </a:r>
            <a:pPr algn="l" indent="0" marL="0">
              <a:lnSpc>
                <a:spcPts val="2450"/>
              </a:lnSpc>
              <a:buNone/>
            </a:pPr>
            <a:r>
              <a:rPr lang="en-US" sz="1550" dirty="0">
                <a:solidFill>
                  <a:srgbClr val="000000"/>
                </a:solidFill>
                <a:latin typeface="Sora Light" pitchFamily="34" charset="0"/>
                <a:ea typeface="Sora Light" pitchFamily="34" charset="-122"/>
                <a:cs typeface="Sora Light" pitchFamily="34" charset="-120"/>
              </a:rPr>
              <a:t> Connect with us to explore opportunities for advancing data-driven content strategies.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2825" y="544354"/>
            <a:ext cx="5209580" cy="651272"/>
          </a:xfrm>
          <a:prstGeom prst="rect">
            <a:avLst/>
          </a:prstGeom>
          <a:noFill/>
          <a:ln/>
        </p:spPr>
        <p:txBody>
          <a:bodyPr wrap="none" lIns="0" tIns="0" rIns="0" bIns="0" rtlCol="0" anchor="t"/>
          <a:lstStyle/>
          <a:p>
            <a:pPr algn="l" indent="0" marL="0">
              <a:lnSpc>
                <a:spcPts val="5100"/>
              </a:lnSpc>
              <a:buNone/>
            </a:pPr>
            <a:r>
              <a:rPr lang="en-US" sz="4100" dirty="0">
                <a:solidFill>
                  <a:srgbClr val="1F1E1E"/>
                </a:solidFill>
                <a:latin typeface="Sora Semi Bold" pitchFamily="34" charset="0"/>
                <a:ea typeface="Sora Semi Bold" pitchFamily="34" charset="-122"/>
                <a:cs typeface="Sora Semi Bold" pitchFamily="34" charset="-120"/>
              </a:rPr>
              <a:t>Project Overview</a:t>
            </a:r>
            <a:endParaRPr lang="en-US" sz="4100" dirty="0"/>
          </a:p>
        </p:txBody>
      </p:sp>
      <p:sp>
        <p:nvSpPr>
          <p:cNvPr id="3" name="Text 1"/>
          <p:cNvSpPr/>
          <p:nvPr/>
        </p:nvSpPr>
        <p:spPr>
          <a:xfrm>
            <a:off x="692825" y="1670685"/>
            <a:ext cx="6380917" cy="1266825"/>
          </a:xfrm>
          <a:prstGeom prst="rect">
            <a:avLst/>
          </a:prstGeom>
          <a:noFill/>
          <a:ln/>
        </p:spPr>
        <p:txBody>
          <a:bodyPr wrap="square" lIns="0" tIns="0" rIns="0" bIns="0" rtlCol="0" anchor="t"/>
          <a:lstStyle/>
          <a:p>
            <a:pPr algn="l" indent="0" marL="0">
              <a:lnSpc>
                <a:spcPts val="2450"/>
              </a:lnSpc>
              <a:buNone/>
            </a:pPr>
            <a:r>
              <a:rPr lang="en-US" sz="1550" dirty="0">
                <a:solidFill>
                  <a:srgbClr val="3B3535"/>
                </a:solidFill>
                <a:latin typeface="Sora Light" pitchFamily="34" charset="0"/>
                <a:ea typeface="Sora Light" pitchFamily="34" charset="-122"/>
                <a:cs typeface="Sora Light" pitchFamily="34" charset="-120"/>
              </a:rPr>
              <a:t>This project analyzes Netflix movie data using Python to uncover patterns in ratings, genres, and popularity. Through data cleaning, transformation, and exploratory analysis, we identify viewer preferences and content performance trends.</a:t>
            </a:r>
            <a:endParaRPr lang="en-US" sz="1550" dirty="0"/>
          </a:p>
        </p:txBody>
      </p:sp>
      <p:sp>
        <p:nvSpPr>
          <p:cNvPr id="4" name="Text 2"/>
          <p:cNvSpPr/>
          <p:nvPr/>
        </p:nvSpPr>
        <p:spPr>
          <a:xfrm>
            <a:off x="692825" y="3115628"/>
            <a:ext cx="6380917" cy="950119"/>
          </a:xfrm>
          <a:prstGeom prst="rect">
            <a:avLst/>
          </a:prstGeom>
          <a:noFill/>
          <a:ln/>
        </p:spPr>
        <p:txBody>
          <a:bodyPr wrap="square" lIns="0" tIns="0" rIns="0" bIns="0" rtlCol="0" anchor="t"/>
          <a:lstStyle/>
          <a:p>
            <a:pPr algn="l" indent="0" marL="0">
              <a:lnSpc>
                <a:spcPts val="2450"/>
              </a:lnSpc>
              <a:buNone/>
            </a:pPr>
            <a:r>
              <a:rPr lang="en-US" sz="1550" dirty="0">
                <a:solidFill>
                  <a:srgbClr val="3B3535"/>
                </a:solidFill>
                <a:latin typeface="Sora Light" pitchFamily="34" charset="0"/>
                <a:ea typeface="Sora Light" pitchFamily="34" charset="-122"/>
                <a:cs typeface="Sora Light" pitchFamily="34" charset="-120"/>
              </a:rPr>
              <a:t>The analysis supports data-driven decisions to enhance user engagement, improve recommendation strategies, and build trust within the Netflix community.</a:t>
            </a:r>
            <a:endParaRPr lang="en-US" sz="1550" dirty="0"/>
          </a:p>
        </p:txBody>
      </p:sp>
      <p:pic>
        <p:nvPicPr>
          <p:cNvPr id="5" name="Image 0" descr="preencoded.png">    </p:cNvPr>
          <p:cNvPicPr>
            <a:picLocks noChangeAspect="1"/>
          </p:cNvPicPr>
          <p:nvPr/>
        </p:nvPicPr>
        <p:blipFill>
          <a:blip r:embed="rId1"/>
          <a:stretch>
            <a:fillRect/>
          </a:stretch>
        </p:blipFill>
        <p:spPr>
          <a:xfrm>
            <a:off x="7564279" y="1715214"/>
            <a:ext cx="6380917" cy="63809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939046"/>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Key Objectives</a:t>
            </a:r>
            <a:endParaRPr lang="en-US" sz="4450" dirty="0"/>
          </a:p>
        </p:txBody>
      </p:sp>
      <p:sp>
        <p:nvSpPr>
          <p:cNvPr id="3" name="Shape 1"/>
          <p:cNvSpPr/>
          <p:nvPr/>
        </p:nvSpPr>
        <p:spPr>
          <a:xfrm>
            <a:off x="758309" y="2085023"/>
            <a:ext cx="6448544" cy="2494478"/>
          </a:xfrm>
          <a:prstGeom prst="roundRect">
            <a:avLst>
              <a:gd name="adj" fmla="val 3648"/>
            </a:avLst>
          </a:prstGeom>
          <a:solidFill>
            <a:srgbClr val="F9D2D6"/>
          </a:solidFill>
          <a:ln w="7620">
            <a:solidFill>
              <a:srgbClr val="DFB8BC"/>
            </a:solidFill>
            <a:prstDash val="solid"/>
          </a:ln>
        </p:spPr>
      </p:sp>
      <p:sp>
        <p:nvSpPr>
          <p:cNvPr id="4" name="Shape 2"/>
          <p:cNvSpPr/>
          <p:nvPr/>
        </p:nvSpPr>
        <p:spPr>
          <a:xfrm>
            <a:off x="982504" y="2309217"/>
            <a:ext cx="649962" cy="649962"/>
          </a:xfrm>
          <a:prstGeom prst="roundRect">
            <a:avLst>
              <a:gd name="adj" fmla="val 14067108"/>
            </a:avLst>
          </a:prstGeom>
          <a:solidFill>
            <a:srgbClr val="DA1B2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217" y="2487930"/>
            <a:ext cx="292418" cy="292418"/>
          </a:xfrm>
          <a:prstGeom prst="rect">
            <a:avLst/>
          </a:prstGeom>
        </p:spPr>
      </p:pic>
      <p:sp>
        <p:nvSpPr>
          <p:cNvPr id="6" name="Text 3"/>
          <p:cNvSpPr/>
          <p:nvPr/>
        </p:nvSpPr>
        <p:spPr>
          <a:xfrm>
            <a:off x="982504" y="317575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Rating Analysis</a:t>
            </a:r>
            <a:endParaRPr lang="en-US" sz="2200" dirty="0"/>
          </a:p>
        </p:txBody>
      </p:sp>
      <p:sp>
        <p:nvSpPr>
          <p:cNvPr id="7" name="Text 4"/>
          <p:cNvSpPr/>
          <p:nvPr/>
        </p:nvSpPr>
        <p:spPr>
          <a:xfrm>
            <a:off x="982504" y="3661886"/>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Analyze movie ratings and popularity patterns across the platform</a:t>
            </a:r>
            <a:endParaRPr lang="en-US" sz="1700" dirty="0"/>
          </a:p>
        </p:txBody>
      </p:sp>
      <p:sp>
        <p:nvSpPr>
          <p:cNvPr id="8" name="Shape 5"/>
          <p:cNvSpPr/>
          <p:nvPr/>
        </p:nvSpPr>
        <p:spPr>
          <a:xfrm>
            <a:off x="7423428" y="2085023"/>
            <a:ext cx="6448663" cy="2494478"/>
          </a:xfrm>
          <a:prstGeom prst="roundRect">
            <a:avLst>
              <a:gd name="adj" fmla="val 3648"/>
            </a:avLst>
          </a:prstGeom>
          <a:solidFill>
            <a:srgbClr val="F9D2D6"/>
          </a:solidFill>
          <a:ln w="7620">
            <a:solidFill>
              <a:srgbClr val="DFB8BC"/>
            </a:solidFill>
            <a:prstDash val="solid"/>
          </a:ln>
        </p:spPr>
      </p:sp>
      <p:sp>
        <p:nvSpPr>
          <p:cNvPr id="9" name="Shape 6"/>
          <p:cNvSpPr/>
          <p:nvPr/>
        </p:nvSpPr>
        <p:spPr>
          <a:xfrm>
            <a:off x="7647623" y="2309217"/>
            <a:ext cx="649962" cy="649962"/>
          </a:xfrm>
          <a:prstGeom prst="roundRect">
            <a:avLst>
              <a:gd name="adj" fmla="val 14067108"/>
            </a:avLst>
          </a:prstGeom>
          <a:solidFill>
            <a:srgbClr val="DA1B2E"/>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6335" y="2487930"/>
            <a:ext cx="292418" cy="292418"/>
          </a:xfrm>
          <a:prstGeom prst="rect">
            <a:avLst/>
          </a:prstGeom>
        </p:spPr>
      </p:pic>
      <p:sp>
        <p:nvSpPr>
          <p:cNvPr id="11" name="Text 7"/>
          <p:cNvSpPr/>
          <p:nvPr/>
        </p:nvSpPr>
        <p:spPr>
          <a:xfrm>
            <a:off x="7647623" y="317575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Categorization</a:t>
            </a:r>
            <a:endParaRPr lang="en-US" sz="2200" dirty="0"/>
          </a:p>
        </p:txBody>
      </p:sp>
      <p:sp>
        <p:nvSpPr>
          <p:cNvPr id="12" name="Text 8"/>
          <p:cNvSpPr/>
          <p:nvPr/>
        </p:nvSpPr>
        <p:spPr>
          <a:xfrm>
            <a:off x="7647623" y="3661886"/>
            <a:ext cx="600027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Categorize movies using statistical quartiles based on vote averages</a:t>
            </a:r>
            <a:endParaRPr lang="en-US" sz="1700" dirty="0"/>
          </a:p>
        </p:txBody>
      </p:sp>
      <p:sp>
        <p:nvSpPr>
          <p:cNvPr id="13" name="Shape 9"/>
          <p:cNvSpPr/>
          <p:nvPr/>
        </p:nvSpPr>
        <p:spPr>
          <a:xfrm>
            <a:off x="758309" y="4796076"/>
            <a:ext cx="6448544" cy="2494478"/>
          </a:xfrm>
          <a:prstGeom prst="roundRect">
            <a:avLst>
              <a:gd name="adj" fmla="val 3648"/>
            </a:avLst>
          </a:prstGeom>
          <a:solidFill>
            <a:srgbClr val="F9D2D6"/>
          </a:solidFill>
          <a:ln w="7620">
            <a:solidFill>
              <a:srgbClr val="DFB8BC"/>
            </a:solidFill>
            <a:prstDash val="solid"/>
          </a:ln>
        </p:spPr>
      </p:sp>
      <p:sp>
        <p:nvSpPr>
          <p:cNvPr id="14" name="Shape 10"/>
          <p:cNvSpPr/>
          <p:nvPr/>
        </p:nvSpPr>
        <p:spPr>
          <a:xfrm>
            <a:off x="982504" y="5020270"/>
            <a:ext cx="649962" cy="649962"/>
          </a:xfrm>
          <a:prstGeom prst="roundRect">
            <a:avLst>
              <a:gd name="adj" fmla="val 14067108"/>
            </a:avLst>
          </a:prstGeom>
          <a:solidFill>
            <a:srgbClr val="DA1B2E"/>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1217" y="5198983"/>
            <a:ext cx="292418" cy="292418"/>
          </a:xfrm>
          <a:prstGeom prst="rect">
            <a:avLst/>
          </a:prstGeom>
        </p:spPr>
      </p:pic>
      <p:sp>
        <p:nvSpPr>
          <p:cNvPr id="16" name="Text 11"/>
          <p:cNvSpPr/>
          <p:nvPr/>
        </p:nvSpPr>
        <p:spPr>
          <a:xfrm>
            <a:off x="982504" y="5886807"/>
            <a:ext cx="3043118"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Genre Normalization</a:t>
            </a:r>
            <a:endParaRPr lang="en-US" sz="2200" dirty="0"/>
          </a:p>
        </p:txBody>
      </p:sp>
      <p:sp>
        <p:nvSpPr>
          <p:cNvPr id="17" name="Text 12"/>
          <p:cNvSpPr/>
          <p:nvPr/>
        </p:nvSpPr>
        <p:spPr>
          <a:xfrm>
            <a:off x="982504" y="6372939"/>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Normalize multi-genre movies for accurate genre-wise analysis</a:t>
            </a:r>
            <a:endParaRPr lang="en-US" sz="1700" dirty="0"/>
          </a:p>
        </p:txBody>
      </p:sp>
      <p:sp>
        <p:nvSpPr>
          <p:cNvPr id="18" name="Shape 13"/>
          <p:cNvSpPr/>
          <p:nvPr/>
        </p:nvSpPr>
        <p:spPr>
          <a:xfrm>
            <a:off x="7423428" y="4796076"/>
            <a:ext cx="6448663" cy="2494478"/>
          </a:xfrm>
          <a:prstGeom prst="roundRect">
            <a:avLst>
              <a:gd name="adj" fmla="val 3648"/>
            </a:avLst>
          </a:prstGeom>
          <a:solidFill>
            <a:srgbClr val="F9D2D6"/>
          </a:solidFill>
          <a:ln w="7620">
            <a:solidFill>
              <a:srgbClr val="DFB8BC"/>
            </a:solidFill>
            <a:prstDash val="solid"/>
          </a:ln>
        </p:spPr>
      </p:sp>
      <p:sp>
        <p:nvSpPr>
          <p:cNvPr id="19" name="Shape 14"/>
          <p:cNvSpPr/>
          <p:nvPr/>
        </p:nvSpPr>
        <p:spPr>
          <a:xfrm>
            <a:off x="7647623" y="5020270"/>
            <a:ext cx="649962" cy="649962"/>
          </a:xfrm>
          <a:prstGeom prst="roundRect">
            <a:avLst>
              <a:gd name="adj" fmla="val 14067108"/>
            </a:avLst>
          </a:prstGeom>
          <a:solidFill>
            <a:srgbClr val="DA1B2E"/>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6335" y="5198983"/>
            <a:ext cx="292418" cy="292418"/>
          </a:xfrm>
          <a:prstGeom prst="rect">
            <a:avLst/>
          </a:prstGeom>
        </p:spPr>
      </p:pic>
      <p:sp>
        <p:nvSpPr>
          <p:cNvPr id="21" name="Text 15"/>
          <p:cNvSpPr/>
          <p:nvPr/>
        </p:nvSpPr>
        <p:spPr>
          <a:xfrm>
            <a:off x="7647623" y="5886807"/>
            <a:ext cx="2909649"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Trend Identification</a:t>
            </a:r>
            <a:endParaRPr lang="en-US" sz="2200" dirty="0"/>
          </a:p>
        </p:txBody>
      </p:sp>
      <p:sp>
        <p:nvSpPr>
          <p:cNvPr id="22" name="Text 16"/>
          <p:cNvSpPr/>
          <p:nvPr/>
        </p:nvSpPr>
        <p:spPr>
          <a:xfrm>
            <a:off x="7647623" y="6372939"/>
            <a:ext cx="600027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Identify trends in audience preferences and viewing behavior</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200507"/>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Technology Stack</a:t>
            </a:r>
            <a:endParaRPr lang="en-US" sz="44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4709" y="2238137"/>
            <a:ext cx="541615" cy="541615"/>
          </a:xfrm>
          <a:prstGeom prst="rect">
            <a:avLst/>
          </a:prstGeom>
        </p:spPr>
      </p:pic>
      <p:sp>
        <p:nvSpPr>
          <p:cNvPr id="5" name="Text 1"/>
          <p:cNvSpPr/>
          <p:nvPr/>
        </p:nvSpPr>
        <p:spPr>
          <a:xfrm>
            <a:off x="7057073" y="236672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Python &amp; Pandas</a:t>
            </a:r>
            <a:endParaRPr lang="en-US" sz="2200" dirty="0"/>
          </a:p>
        </p:txBody>
      </p:sp>
      <p:sp>
        <p:nvSpPr>
          <p:cNvPr id="6" name="Text 2"/>
          <p:cNvSpPr/>
          <p:nvPr/>
        </p:nvSpPr>
        <p:spPr>
          <a:xfrm>
            <a:off x="7057073" y="2852857"/>
            <a:ext cx="681501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Core language for data manipulation and analysis with powerful DataFrame operations</a:t>
            </a:r>
            <a:endParaRPr lang="en-US" sz="17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4709" y="3979545"/>
            <a:ext cx="541615" cy="541615"/>
          </a:xfrm>
          <a:prstGeom prst="rect">
            <a:avLst/>
          </a:prstGeom>
        </p:spPr>
      </p:pic>
      <p:sp>
        <p:nvSpPr>
          <p:cNvPr id="8" name="Text 3"/>
          <p:cNvSpPr/>
          <p:nvPr/>
        </p:nvSpPr>
        <p:spPr>
          <a:xfrm>
            <a:off x="7057073" y="4108133"/>
            <a:ext cx="3104078"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Matplotlib &amp; Seaborn</a:t>
            </a:r>
            <a:endParaRPr lang="en-US" sz="2200" dirty="0"/>
          </a:p>
        </p:txBody>
      </p:sp>
      <p:sp>
        <p:nvSpPr>
          <p:cNvPr id="9" name="Text 4"/>
          <p:cNvSpPr/>
          <p:nvPr/>
        </p:nvSpPr>
        <p:spPr>
          <a:xfrm>
            <a:off x="7057073" y="4594265"/>
            <a:ext cx="681501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Advanced data visualization libraries for creating insightful charts and graphs</a:t>
            </a:r>
            <a:endParaRPr lang="en-US" sz="17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44709" y="5720953"/>
            <a:ext cx="541615" cy="541615"/>
          </a:xfrm>
          <a:prstGeom prst="rect">
            <a:avLst/>
          </a:prstGeom>
        </p:spPr>
      </p:pic>
      <p:sp>
        <p:nvSpPr>
          <p:cNvPr id="11" name="Text 5"/>
          <p:cNvSpPr/>
          <p:nvPr/>
        </p:nvSpPr>
        <p:spPr>
          <a:xfrm>
            <a:off x="7057073" y="5849541"/>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Jupyter Notebook</a:t>
            </a:r>
            <a:endParaRPr lang="en-US" sz="2200" dirty="0"/>
          </a:p>
        </p:txBody>
      </p:sp>
      <p:sp>
        <p:nvSpPr>
          <p:cNvPr id="12" name="Text 6"/>
          <p:cNvSpPr/>
          <p:nvPr/>
        </p:nvSpPr>
        <p:spPr>
          <a:xfrm>
            <a:off x="7057073" y="6335673"/>
            <a:ext cx="681501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Interactive environment enabling exploratory analysis and documentation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820579"/>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Data Preprocessing Pipeline</a:t>
            </a:r>
            <a:endParaRPr lang="en-US" sz="4450" dirty="0"/>
          </a:p>
        </p:txBody>
      </p:sp>
      <p:pic>
        <p:nvPicPr>
          <p:cNvPr id="4" name="Image 1" descr="preencoded.png">    </p:cNvPr>
          <p:cNvPicPr>
            <a:picLocks noChangeAspect="1"/>
          </p:cNvPicPr>
          <p:nvPr/>
        </p:nvPicPr>
        <p:blipFill>
          <a:blip r:embed="rId2"/>
          <a:stretch>
            <a:fillRect/>
          </a:stretch>
        </p:blipFill>
        <p:spPr>
          <a:xfrm>
            <a:off x="6244709" y="2570917"/>
            <a:ext cx="1083231" cy="1612702"/>
          </a:xfrm>
          <a:prstGeom prst="rect">
            <a:avLst/>
          </a:prstGeom>
        </p:spPr>
      </p:pic>
      <p:sp>
        <p:nvSpPr>
          <p:cNvPr id="5" name="Text 1"/>
          <p:cNvSpPr/>
          <p:nvPr/>
        </p:nvSpPr>
        <p:spPr>
          <a:xfrm>
            <a:off x="7544514" y="2787491"/>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Data Cleaning</a:t>
            </a:r>
            <a:endParaRPr lang="en-US" sz="2200" dirty="0"/>
          </a:p>
        </p:txBody>
      </p:sp>
      <p:sp>
        <p:nvSpPr>
          <p:cNvPr id="6" name="Text 2"/>
          <p:cNvSpPr/>
          <p:nvPr/>
        </p:nvSpPr>
        <p:spPr>
          <a:xfrm>
            <a:off x="7544514" y="3273623"/>
            <a:ext cx="6327577"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Handled missing values and converted columns to appropriate data types</a:t>
            </a:r>
            <a:endParaRPr lang="en-US" sz="1700" dirty="0"/>
          </a:p>
        </p:txBody>
      </p:sp>
      <p:pic>
        <p:nvPicPr>
          <p:cNvPr id="7" name="Image 2" descr="preencoded.png">    </p:cNvPr>
          <p:cNvPicPr>
            <a:picLocks noChangeAspect="1"/>
          </p:cNvPicPr>
          <p:nvPr/>
        </p:nvPicPr>
        <p:blipFill>
          <a:blip r:embed="rId3"/>
          <a:stretch>
            <a:fillRect/>
          </a:stretch>
        </p:blipFill>
        <p:spPr>
          <a:xfrm>
            <a:off x="6244709" y="4183618"/>
            <a:ext cx="1083231" cy="1612702"/>
          </a:xfrm>
          <a:prstGeom prst="rect">
            <a:avLst/>
          </a:prstGeom>
        </p:spPr>
      </p:pic>
      <p:sp>
        <p:nvSpPr>
          <p:cNvPr id="8" name="Text 3"/>
          <p:cNvSpPr/>
          <p:nvPr/>
        </p:nvSpPr>
        <p:spPr>
          <a:xfrm>
            <a:off x="7544514" y="440019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Transformation</a:t>
            </a:r>
            <a:endParaRPr lang="en-US" sz="2200" dirty="0"/>
          </a:p>
        </p:txBody>
      </p:sp>
      <p:sp>
        <p:nvSpPr>
          <p:cNvPr id="9" name="Text 4"/>
          <p:cNvSpPr/>
          <p:nvPr/>
        </p:nvSpPr>
        <p:spPr>
          <a:xfrm>
            <a:off x="7544514" y="4886325"/>
            <a:ext cx="6327577"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Converted Vote_Average into categorical popularity segments using quartiles</a:t>
            </a:r>
            <a:endParaRPr lang="en-US" sz="1700" dirty="0"/>
          </a:p>
        </p:txBody>
      </p:sp>
      <p:pic>
        <p:nvPicPr>
          <p:cNvPr id="10" name="Image 3" descr="preencoded.png">    </p:cNvPr>
          <p:cNvPicPr>
            <a:picLocks noChangeAspect="1"/>
          </p:cNvPicPr>
          <p:nvPr/>
        </p:nvPicPr>
        <p:blipFill>
          <a:blip r:embed="rId4"/>
          <a:stretch>
            <a:fillRect/>
          </a:stretch>
        </p:blipFill>
        <p:spPr>
          <a:xfrm>
            <a:off x="6244709" y="5796320"/>
            <a:ext cx="1083231" cy="1612702"/>
          </a:xfrm>
          <a:prstGeom prst="rect">
            <a:avLst/>
          </a:prstGeom>
        </p:spPr>
      </p:pic>
      <p:sp>
        <p:nvSpPr>
          <p:cNvPr id="11" name="Text 5"/>
          <p:cNvSpPr/>
          <p:nvPr/>
        </p:nvSpPr>
        <p:spPr>
          <a:xfrm>
            <a:off x="7544514" y="601289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Normalization</a:t>
            </a:r>
            <a:endParaRPr lang="en-US" sz="2200" dirty="0"/>
          </a:p>
        </p:txBody>
      </p:sp>
      <p:sp>
        <p:nvSpPr>
          <p:cNvPr id="12" name="Text 6"/>
          <p:cNvSpPr/>
          <p:nvPr/>
        </p:nvSpPr>
        <p:spPr>
          <a:xfrm>
            <a:off x="7544514" y="6499027"/>
            <a:ext cx="6327577"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Split and exploded Genre column for accurate multi-genre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0922" y="558522"/>
            <a:ext cx="7793593" cy="668060"/>
          </a:xfrm>
          <a:prstGeom prst="rect">
            <a:avLst/>
          </a:prstGeom>
          <a:noFill/>
          <a:ln/>
        </p:spPr>
        <p:txBody>
          <a:bodyPr wrap="none" lIns="0" tIns="0" rIns="0" bIns="0" rtlCol="0" anchor="t"/>
          <a:lstStyle/>
          <a:p>
            <a:pPr algn="l" indent="0" marL="0">
              <a:lnSpc>
                <a:spcPts val="5250"/>
              </a:lnSpc>
              <a:buNone/>
            </a:pPr>
            <a:r>
              <a:rPr lang="en-US" sz="4200" dirty="0">
                <a:solidFill>
                  <a:srgbClr val="1F1E1E"/>
                </a:solidFill>
                <a:latin typeface="Sora Semi Bold" pitchFamily="34" charset="0"/>
                <a:ea typeface="Sora Semi Bold" pitchFamily="34" charset="-122"/>
                <a:cs typeface="Sora Semi Bold" pitchFamily="34" charset="-120"/>
              </a:rPr>
              <a:t>Movie Popularity Categories</a:t>
            </a:r>
            <a:endParaRPr lang="en-US" sz="4200" dirty="0"/>
          </a:p>
        </p:txBody>
      </p:sp>
      <p:sp>
        <p:nvSpPr>
          <p:cNvPr id="3" name="Shape 1"/>
          <p:cNvSpPr/>
          <p:nvPr/>
        </p:nvSpPr>
        <p:spPr>
          <a:xfrm>
            <a:off x="914043" y="2064425"/>
            <a:ext cx="203121" cy="963573"/>
          </a:xfrm>
          <a:prstGeom prst="roundRect">
            <a:avLst>
              <a:gd name="adj" fmla="val 42000"/>
            </a:avLst>
          </a:prstGeom>
          <a:solidFill>
            <a:srgbClr val="F9D2D6"/>
          </a:solidFill>
          <a:ln w="7620">
            <a:solidFill>
              <a:srgbClr val="DFB8BC"/>
            </a:solidFill>
            <a:prstDash val="solid"/>
          </a:ln>
        </p:spPr>
      </p:sp>
      <p:sp>
        <p:nvSpPr>
          <p:cNvPr id="4" name="Shape 2"/>
          <p:cNvSpPr/>
          <p:nvPr/>
        </p:nvSpPr>
        <p:spPr>
          <a:xfrm>
            <a:off x="710922" y="1931075"/>
            <a:ext cx="609362" cy="609362"/>
          </a:xfrm>
          <a:prstGeom prst="roundRect">
            <a:avLst>
              <a:gd name="adj" fmla="val 75029"/>
            </a:avLst>
          </a:prstGeom>
          <a:solidFill>
            <a:srgbClr val="F9D2D6"/>
          </a:solidFill>
          <a:ln w="7620">
            <a:solidFill>
              <a:srgbClr val="DFB8BC"/>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3203" y="2083356"/>
            <a:ext cx="304681" cy="304681"/>
          </a:xfrm>
          <a:prstGeom prst="rect">
            <a:avLst/>
          </a:prstGeom>
        </p:spPr>
      </p:pic>
      <p:sp>
        <p:nvSpPr>
          <p:cNvPr id="6" name="Text 3"/>
          <p:cNvSpPr/>
          <p:nvPr/>
        </p:nvSpPr>
        <p:spPr>
          <a:xfrm>
            <a:off x="1523405" y="1962864"/>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3B3535"/>
                </a:solidFill>
                <a:latin typeface="Sora Semi Bold" pitchFamily="34" charset="0"/>
                <a:ea typeface="Sora Semi Bold" pitchFamily="34" charset="-122"/>
                <a:cs typeface="Sora Semi Bold" pitchFamily="34" charset="-120"/>
              </a:rPr>
              <a:t>Not Popular</a:t>
            </a:r>
            <a:endParaRPr lang="en-US" sz="2100" dirty="0"/>
          </a:p>
        </p:txBody>
      </p:sp>
      <p:sp>
        <p:nvSpPr>
          <p:cNvPr id="7" name="Text 4"/>
          <p:cNvSpPr/>
          <p:nvPr/>
        </p:nvSpPr>
        <p:spPr>
          <a:xfrm>
            <a:off x="1523405" y="2500074"/>
            <a:ext cx="6914436" cy="324922"/>
          </a:xfrm>
          <a:prstGeom prst="rect">
            <a:avLst/>
          </a:prstGeom>
          <a:noFill/>
          <a:ln/>
        </p:spPr>
        <p:txBody>
          <a:bodyPr wrap="non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Lowest quartile of ratings</a:t>
            </a:r>
            <a:endParaRPr lang="en-US" sz="1550" dirty="0"/>
          </a:p>
        </p:txBody>
      </p:sp>
      <p:sp>
        <p:nvSpPr>
          <p:cNvPr id="8" name="Shape 5"/>
          <p:cNvSpPr/>
          <p:nvPr/>
        </p:nvSpPr>
        <p:spPr>
          <a:xfrm>
            <a:off x="1218724" y="3535918"/>
            <a:ext cx="203121" cy="963573"/>
          </a:xfrm>
          <a:prstGeom prst="roundRect">
            <a:avLst>
              <a:gd name="adj" fmla="val 42000"/>
            </a:avLst>
          </a:prstGeom>
          <a:solidFill>
            <a:srgbClr val="F9D2D6"/>
          </a:solidFill>
          <a:ln w="7620">
            <a:solidFill>
              <a:srgbClr val="DFB8BC"/>
            </a:solidFill>
            <a:prstDash val="solid"/>
          </a:ln>
        </p:spPr>
      </p:sp>
      <p:sp>
        <p:nvSpPr>
          <p:cNvPr id="9" name="Shape 6"/>
          <p:cNvSpPr/>
          <p:nvPr/>
        </p:nvSpPr>
        <p:spPr>
          <a:xfrm>
            <a:off x="1015603" y="3402568"/>
            <a:ext cx="609362" cy="609362"/>
          </a:xfrm>
          <a:prstGeom prst="roundRect">
            <a:avLst>
              <a:gd name="adj" fmla="val 75029"/>
            </a:avLst>
          </a:prstGeom>
          <a:solidFill>
            <a:srgbClr val="F9D2D6"/>
          </a:solidFill>
          <a:ln w="7620">
            <a:solidFill>
              <a:srgbClr val="DFB8BC"/>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884" y="3554849"/>
            <a:ext cx="304681" cy="304681"/>
          </a:xfrm>
          <a:prstGeom prst="rect">
            <a:avLst/>
          </a:prstGeom>
        </p:spPr>
      </p:pic>
      <p:sp>
        <p:nvSpPr>
          <p:cNvPr id="11" name="Text 7"/>
          <p:cNvSpPr/>
          <p:nvPr/>
        </p:nvSpPr>
        <p:spPr>
          <a:xfrm>
            <a:off x="1828086" y="3434358"/>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3B3535"/>
                </a:solidFill>
                <a:latin typeface="Sora Semi Bold" pitchFamily="34" charset="0"/>
                <a:ea typeface="Sora Semi Bold" pitchFamily="34" charset="-122"/>
                <a:cs typeface="Sora Semi Bold" pitchFamily="34" charset="-120"/>
              </a:rPr>
              <a:t>Below Average</a:t>
            </a:r>
            <a:endParaRPr lang="en-US" sz="2100" dirty="0"/>
          </a:p>
        </p:txBody>
      </p:sp>
      <p:sp>
        <p:nvSpPr>
          <p:cNvPr id="12" name="Text 8"/>
          <p:cNvSpPr/>
          <p:nvPr/>
        </p:nvSpPr>
        <p:spPr>
          <a:xfrm>
            <a:off x="1828086" y="3971568"/>
            <a:ext cx="6609755" cy="324922"/>
          </a:xfrm>
          <a:prstGeom prst="rect">
            <a:avLst/>
          </a:prstGeom>
          <a:noFill/>
          <a:ln/>
        </p:spPr>
        <p:txBody>
          <a:bodyPr wrap="non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Second quartile range</a:t>
            </a:r>
            <a:endParaRPr lang="en-US" sz="1550" dirty="0"/>
          </a:p>
        </p:txBody>
      </p:sp>
      <p:sp>
        <p:nvSpPr>
          <p:cNvPr id="13" name="Shape 9"/>
          <p:cNvSpPr/>
          <p:nvPr/>
        </p:nvSpPr>
        <p:spPr>
          <a:xfrm>
            <a:off x="1523405" y="5007412"/>
            <a:ext cx="203121" cy="963573"/>
          </a:xfrm>
          <a:prstGeom prst="roundRect">
            <a:avLst>
              <a:gd name="adj" fmla="val 42000"/>
            </a:avLst>
          </a:prstGeom>
          <a:solidFill>
            <a:srgbClr val="F9D2D6"/>
          </a:solidFill>
          <a:ln w="7620">
            <a:solidFill>
              <a:srgbClr val="DFB8BC"/>
            </a:solidFill>
            <a:prstDash val="solid"/>
          </a:ln>
        </p:spPr>
      </p:sp>
      <p:sp>
        <p:nvSpPr>
          <p:cNvPr id="14" name="Shape 10"/>
          <p:cNvSpPr/>
          <p:nvPr/>
        </p:nvSpPr>
        <p:spPr>
          <a:xfrm>
            <a:off x="1320284" y="4874062"/>
            <a:ext cx="609362" cy="609362"/>
          </a:xfrm>
          <a:prstGeom prst="roundRect">
            <a:avLst>
              <a:gd name="adj" fmla="val 75029"/>
            </a:avLst>
          </a:prstGeom>
          <a:solidFill>
            <a:srgbClr val="F9D2D6"/>
          </a:solidFill>
          <a:ln w="7620">
            <a:solidFill>
              <a:srgbClr val="DFB8BC"/>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2565" y="5026343"/>
            <a:ext cx="304681" cy="304681"/>
          </a:xfrm>
          <a:prstGeom prst="rect">
            <a:avLst/>
          </a:prstGeom>
        </p:spPr>
      </p:pic>
      <p:sp>
        <p:nvSpPr>
          <p:cNvPr id="16" name="Text 11"/>
          <p:cNvSpPr/>
          <p:nvPr/>
        </p:nvSpPr>
        <p:spPr>
          <a:xfrm>
            <a:off x="2132767" y="4905851"/>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3B3535"/>
                </a:solidFill>
                <a:latin typeface="Sora Semi Bold" pitchFamily="34" charset="0"/>
                <a:ea typeface="Sora Semi Bold" pitchFamily="34" charset="-122"/>
                <a:cs typeface="Sora Semi Bold" pitchFamily="34" charset="-120"/>
              </a:rPr>
              <a:t>Average</a:t>
            </a:r>
            <a:endParaRPr lang="en-US" sz="2100" dirty="0"/>
          </a:p>
        </p:txBody>
      </p:sp>
      <p:sp>
        <p:nvSpPr>
          <p:cNvPr id="17" name="Text 12"/>
          <p:cNvSpPr/>
          <p:nvPr/>
        </p:nvSpPr>
        <p:spPr>
          <a:xfrm>
            <a:off x="2132767" y="5443061"/>
            <a:ext cx="6305074" cy="324922"/>
          </a:xfrm>
          <a:prstGeom prst="rect">
            <a:avLst/>
          </a:prstGeom>
          <a:noFill/>
          <a:ln/>
        </p:spPr>
        <p:txBody>
          <a:bodyPr wrap="non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Third quartile performance</a:t>
            </a:r>
            <a:endParaRPr lang="en-US" sz="1550" dirty="0"/>
          </a:p>
        </p:txBody>
      </p:sp>
      <p:sp>
        <p:nvSpPr>
          <p:cNvPr id="18" name="Shape 13"/>
          <p:cNvSpPr/>
          <p:nvPr/>
        </p:nvSpPr>
        <p:spPr>
          <a:xfrm>
            <a:off x="1828086" y="6478905"/>
            <a:ext cx="203121" cy="963573"/>
          </a:xfrm>
          <a:prstGeom prst="roundRect">
            <a:avLst>
              <a:gd name="adj" fmla="val 42000"/>
            </a:avLst>
          </a:prstGeom>
          <a:solidFill>
            <a:srgbClr val="F9D2D6"/>
          </a:solidFill>
          <a:ln w="7620">
            <a:solidFill>
              <a:srgbClr val="DFB8BC"/>
            </a:solidFill>
            <a:prstDash val="solid"/>
          </a:ln>
        </p:spPr>
      </p:sp>
      <p:sp>
        <p:nvSpPr>
          <p:cNvPr id="19" name="Shape 14"/>
          <p:cNvSpPr/>
          <p:nvPr/>
        </p:nvSpPr>
        <p:spPr>
          <a:xfrm>
            <a:off x="1624965" y="6345555"/>
            <a:ext cx="609362" cy="609362"/>
          </a:xfrm>
          <a:prstGeom prst="roundRect">
            <a:avLst>
              <a:gd name="adj" fmla="val 75029"/>
            </a:avLst>
          </a:prstGeom>
          <a:solidFill>
            <a:srgbClr val="F9D2D6"/>
          </a:solidFill>
          <a:ln w="7620">
            <a:solidFill>
              <a:srgbClr val="DFB8BC"/>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46" y="6497836"/>
            <a:ext cx="304681" cy="304681"/>
          </a:xfrm>
          <a:prstGeom prst="rect">
            <a:avLst/>
          </a:prstGeom>
        </p:spPr>
      </p:pic>
      <p:sp>
        <p:nvSpPr>
          <p:cNvPr id="21" name="Text 15"/>
          <p:cNvSpPr/>
          <p:nvPr/>
        </p:nvSpPr>
        <p:spPr>
          <a:xfrm>
            <a:off x="2437448" y="6377345"/>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3B3535"/>
                </a:solidFill>
                <a:latin typeface="Sora Semi Bold" pitchFamily="34" charset="0"/>
                <a:ea typeface="Sora Semi Bold" pitchFamily="34" charset="-122"/>
                <a:cs typeface="Sora Semi Bold" pitchFamily="34" charset="-120"/>
              </a:rPr>
              <a:t>Popular</a:t>
            </a:r>
            <a:endParaRPr lang="en-US" sz="2100" dirty="0"/>
          </a:p>
        </p:txBody>
      </p:sp>
      <p:sp>
        <p:nvSpPr>
          <p:cNvPr id="22" name="Text 16"/>
          <p:cNvSpPr/>
          <p:nvPr/>
        </p:nvSpPr>
        <p:spPr>
          <a:xfrm>
            <a:off x="2437448" y="6914555"/>
            <a:ext cx="6000393" cy="324922"/>
          </a:xfrm>
          <a:prstGeom prst="rect">
            <a:avLst/>
          </a:prstGeom>
          <a:noFill/>
          <a:ln/>
        </p:spPr>
        <p:txBody>
          <a:bodyPr wrap="non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Top quartile of content</a:t>
            </a:r>
            <a:endParaRPr lang="en-US" sz="1550" dirty="0"/>
          </a:p>
        </p:txBody>
      </p:sp>
      <p:sp>
        <p:nvSpPr>
          <p:cNvPr id="23" name="Text 17"/>
          <p:cNvSpPr/>
          <p:nvPr/>
        </p:nvSpPr>
        <p:spPr>
          <a:xfrm>
            <a:off x="8940998" y="1714024"/>
            <a:ext cx="4986099" cy="974765"/>
          </a:xfrm>
          <a:prstGeom prst="rect">
            <a:avLst/>
          </a:prstGeom>
          <a:noFill/>
          <a:ln/>
        </p:spPr>
        <p:txBody>
          <a:bodyPr wrap="squar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Movies were categorized into four distinct popularity segments based on statistical quartile analysis of vote averages.</a:t>
            </a:r>
            <a:endParaRPr lang="en-US" sz="1550" dirty="0"/>
          </a:p>
        </p:txBody>
      </p:sp>
      <p:sp>
        <p:nvSpPr>
          <p:cNvPr id="24" name="Text 18"/>
          <p:cNvSpPr/>
          <p:nvPr/>
        </p:nvSpPr>
        <p:spPr>
          <a:xfrm>
            <a:off x="8940998" y="2871549"/>
            <a:ext cx="4986099" cy="974765"/>
          </a:xfrm>
          <a:prstGeom prst="rect">
            <a:avLst/>
          </a:prstGeom>
          <a:noFill/>
          <a:ln/>
        </p:spPr>
        <p:txBody>
          <a:bodyPr wrap="square" lIns="0" tIns="0" rIns="0" bIns="0" rtlCol="0" anchor="t"/>
          <a:lstStyle/>
          <a:p>
            <a:pPr algn="l"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This quartile-based approach simplifies interpretation and enables clear identification of high and low-performing content.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00551"/>
            <a:ext cx="7032427"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Key Insights Discovered</a:t>
            </a:r>
            <a:endParaRPr lang="en-US" sz="4450" dirty="0"/>
          </a:p>
        </p:txBody>
      </p:sp>
      <p:sp>
        <p:nvSpPr>
          <p:cNvPr id="4" name="Shape 1"/>
          <p:cNvSpPr/>
          <p:nvPr/>
        </p:nvSpPr>
        <p:spPr>
          <a:xfrm>
            <a:off x="758309" y="1638181"/>
            <a:ext cx="3705344" cy="2713792"/>
          </a:xfrm>
          <a:prstGeom prst="roundRect">
            <a:avLst>
              <a:gd name="adj" fmla="val 5391"/>
            </a:avLst>
          </a:prstGeom>
          <a:solidFill>
            <a:srgbClr val="FFFFFF"/>
          </a:solidFill>
          <a:ln w="30480">
            <a:solidFill>
              <a:srgbClr val="DFB8BC"/>
            </a:solidFill>
            <a:prstDash val="solid"/>
          </a:ln>
        </p:spPr>
      </p:sp>
      <p:sp>
        <p:nvSpPr>
          <p:cNvPr id="5" name="Shape 2"/>
          <p:cNvSpPr/>
          <p:nvPr/>
        </p:nvSpPr>
        <p:spPr>
          <a:xfrm>
            <a:off x="727829" y="1638181"/>
            <a:ext cx="121920" cy="2713792"/>
          </a:xfrm>
          <a:prstGeom prst="roundRect">
            <a:avLst>
              <a:gd name="adj" fmla="val 74638"/>
            </a:avLst>
          </a:prstGeom>
          <a:solidFill>
            <a:srgbClr val="DA1B2E"/>
          </a:solidFill>
          <a:ln/>
        </p:spPr>
      </p:sp>
      <p:sp>
        <p:nvSpPr>
          <p:cNvPr id="6" name="Text 3"/>
          <p:cNvSpPr/>
          <p:nvPr/>
        </p:nvSpPr>
        <p:spPr>
          <a:xfrm>
            <a:off x="1096804" y="188523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Rating Distribution</a:t>
            </a:r>
            <a:endParaRPr lang="en-US" sz="2200" dirty="0"/>
          </a:p>
        </p:txBody>
      </p:sp>
      <p:sp>
        <p:nvSpPr>
          <p:cNvPr id="7" name="Text 4"/>
          <p:cNvSpPr/>
          <p:nvPr/>
        </p:nvSpPr>
        <p:spPr>
          <a:xfrm>
            <a:off x="1096804" y="2371368"/>
            <a:ext cx="3119795"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Majority of movies fall within average and below-average rating categories, indicating room for content quality improvement</a:t>
            </a:r>
            <a:endParaRPr lang="en-US" sz="1700" dirty="0"/>
          </a:p>
        </p:txBody>
      </p:sp>
      <p:sp>
        <p:nvSpPr>
          <p:cNvPr id="8" name="Shape 5"/>
          <p:cNvSpPr/>
          <p:nvPr/>
        </p:nvSpPr>
        <p:spPr>
          <a:xfrm>
            <a:off x="4680228" y="1638181"/>
            <a:ext cx="3705463" cy="2713792"/>
          </a:xfrm>
          <a:prstGeom prst="roundRect">
            <a:avLst>
              <a:gd name="adj" fmla="val 5391"/>
            </a:avLst>
          </a:prstGeom>
          <a:solidFill>
            <a:srgbClr val="FFFFFF"/>
          </a:solidFill>
          <a:ln w="30480">
            <a:solidFill>
              <a:srgbClr val="DFB8BC"/>
            </a:solidFill>
            <a:prstDash val="solid"/>
          </a:ln>
        </p:spPr>
      </p:sp>
      <p:sp>
        <p:nvSpPr>
          <p:cNvPr id="9" name="Shape 6"/>
          <p:cNvSpPr/>
          <p:nvPr/>
        </p:nvSpPr>
        <p:spPr>
          <a:xfrm>
            <a:off x="4649748" y="1638181"/>
            <a:ext cx="121920" cy="2713792"/>
          </a:xfrm>
          <a:prstGeom prst="roundRect">
            <a:avLst>
              <a:gd name="adj" fmla="val 74638"/>
            </a:avLst>
          </a:prstGeom>
          <a:solidFill>
            <a:srgbClr val="DA1B2E"/>
          </a:solidFill>
          <a:ln/>
        </p:spPr>
      </p:sp>
      <p:sp>
        <p:nvSpPr>
          <p:cNvPr id="10" name="Text 7"/>
          <p:cNvSpPr/>
          <p:nvPr/>
        </p:nvSpPr>
        <p:spPr>
          <a:xfrm>
            <a:off x="5018723" y="188523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Genre Performance</a:t>
            </a:r>
            <a:endParaRPr lang="en-US" sz="2200" dirty="0"/>
          </a:p>
        </p:txBody>
      </p:sp>
      <p:sp>
        <p:nvSpPr>
          <p:cNvPr id="11" name="Text 8"/>
          <p:cNvSpPr/>
          <p:nvPr/>
        </p:nvSpPr>
        <p:spPr>
          <a:xfrm>
            <a:off x="5018723" y="2371368"/>
            <a:ext cx="3119914"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Certain genres consistently receive higher ratings, revealing strong audience preferences and content opportunities</a:t>
            </a:r>
            <a:endParaRPr lang="en-US" sz="1700" dirty="0"/>
          </a:p>
        </p:txBody>
      </p:sp>
      <p:sp>
        <p:nvSpPr>
          <p:cNvPr id="12" name="Shape 9"/>
          <p:cNvSpPr/>
          <p:nvPr/>
        </p:nvSpPr>
        <p:spPr>
          <a:xfrm>
            <a:off x="758309" y="4568547"/>
            <a:ext cx="3705344" cy="3060502"/>
          </a:xfrm>
          <a:prstGeom prst="roundRect">
            <a:avLst>
              <a:gd name="adj" fmla="val 4780"/>
            </a:avLst>
          </a:prstGeom>
          <a:solidFill>
            <a:srgbClr val="FFFFFF"/>
          </a:solidFill>
          <a:ln w="30480">
            <a:solidFill>
              <a:srgbClr val="DFB8BC"/>
            </a:solidFill>
            <a:prstDash val="solid"/>
          </a:ln>
        </p:spPr>
      </p:sp>
      <p:sp>
        <p:nvSpPr>
          <p:cNvPr id="13" name="Shape 10"/>
          <p:cNvSpPr/>
          <p:nvPr/>
        </p:nvSpPr>
        <p:spPr>
          <a:xfrm>
            <a:off x="727829" y="4568547"/>
            <a:ext cx="121920" cy="3060502"/>
          </a:xfrm>
          <a:prstGeom prst="roundRect">
            <a:avLst>
              <a:gd name="adj" fmla="val 74638"/>
            </a:avLst>
          </a:prstGeom>
          <a:solidFill>
            <a:srgbClr val="DA1B2E"/>
          </a:solidFill>
          <a:ln/>
        </p:spPr>
      </p:sp>
      <p:sp>
        <p:nvSpPr>
          <p:cNvPr id="14" name="Text 11"/>
          <p:cNvSpPr/>
          <p:nvPr/>
        </p:nvSpPr>
        <p:spPr>
          <a:xfrm>
            <a:off x="1096804" y="481560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Analysis Accuracy</a:t>
            </a:r>
            <a:endParaRPr lang="en-US" sz="2200" dirty="0"/>
          </a:p>
        </p:txBody>
      </p:sp>
      <p:sp>
        <p:nvSpPr>
          <p:cNvPr id="15" name="Text 12"/>
          <p:cNvSpPr/>
          <p:nvPr/>
        </p:nvSpPr>
        <p:spPr>
          <a:xfrm>
            <a:off x="1096804" y="5301734"/>
            <a:ext cx="3119795" cy="208026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Genre normalization significantly improved the accuracy of genre-level analysis by properly accounting for multi-genre titles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246942"/>
            <a:ext cx="7460575"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Exploratory Data Analysis</a:t>
            </a:r>
            <a:endParaRPr lang="en-US" sz="4450" dirty="0"/>
          </a:p>
        </p:txBody>
      </p:sp>
      <p:sp>
        <p:nvSpPr>
          <p:cNvPr id="3" name="Text 1"/>
          <p:cNvSpPr/>
          <p:nvPr/>
        </p:nvSpPr>
        <p:spPr>
          <a:xfrm>
            <a:off x="1844635" y="2782610"/>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Rating Distribution</a:t>
            </a:r>
            <a:endParaRPr lang="en-US" sz="2200" dirty="0"/>
          </a:p>
        </p:txBody>
      </p:sp>
      <p:sp>
        <p:nvSpPr>
          <p:cNvPr id="4" name="Text 2"/>
          <p:cNvSpPr/>
          <p:nvPr/>
        </p:nvSpPr>
        <p:spPr>
          <a:xfrm>
            <a:off x="758309" y="3268742"/>
            <a:ext cx="3937040" cy="1040130"/>
          </a:xfrm>
          <a:prstGeom prst="rect">
            <a:avLst/>
          </a:prstGeom>
          <a:noFill/>
          <a:ln/>
        </p:spPr>
        <p:txBody>
          <a:bodyPr wrap="square" lIns="0" tIns="0" rIns="0" bIns="0" rtlCol="0" anchor="t"/>
          <a:lstStyle/>
          <a:p>
            <a:pPr algn="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Analyzed patterns across all movie ratings to identify concentration areas</a:t>
            </a:r>
            <a:endParaRPr lang="en-US" sz="1700" dirty="0"/>
          </a:p>
        </p:txBody>
      </p:sp>
      <p:pic>
        <p:nvPicPr>
          <p:cNvPr id="5" name="Image 0" descr="preencoded.png">    </p:cNvPr>
          <p:cNvPicPr>
            <a:picLocks noChangeAspect="1"/>
          </p:cNvPicPr>
          <p:nvPr/>
        </p:nvPicPr>
        <p:blipFill>
          <a:blip r:embed="rId1"/>
          <a:stretch>
            <a:fillRect/>
          </a:stretch>
        </p:blipFill>
        <p:spPr>
          <a:xfrm>
            <a:off x="5020270" y="2392918"/>
            <a:ext cx="4589740" cy="4589740"/>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7121" y="3389769"/>
            <a:ext cx="324088" cy="324088"/>
          </a:xfrm>
          <a:prstGeom prst="rect">
            <a:avLst/>
          </a:prstGeom>
        </p:spPr>
      </p:pic>
      <p:sp>
        <p:nvSpPr>
          <p:cNvPr id="7" name="Text 3"/>
          <p:cNvSpPr/>
          <p:nvPr/>
        </p:nvSpPr>
        <p:spPr>
          <a:xfrm>
            <a:off x="9934932" y="278261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Genre Analysis</a:t>
            </a:r>
            <a:endParaRPr lang="en-US" sz="2200" dirty="0"/>
          </a:p>
        </p:txBody>
      </p:sp>
      <p:sp>
        <p:nvSpPr>
          <p:cNvPr id="8" name="Text 4"/>
          <p:cNvSpPr/>
          <p:nvPr/>
        </p:nvSpPr>
        <p:spPr>
          <a:xfrm>
            <a:off x="9934932" y="3268742"/>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Examined genre-wise popularity and frequency to understand preferences</a:t>
            </a:r>
            <a:endParaRPr lang="en-US" sz="1700" dirty="0"/>
          </a:p>
        </p:txBody>
      </p:sp>
      <p:pic>
        <p:nvPicPr>
          <p:cNvPr id="9" name="Image 2" descr="preencoded.png">    </p:cNvPr>
          <p:cNvPicPr>
            <a:picLocks noChangeAspect="1"/>
          </p:cNvPicPr>
          <p:nvPr/>
        </p:nvPicPr>
        <p:blipFill>
          <a:blip r:embed="rId4"/>
          <a:stretch>
            <a:fillRect/>
          </a:stretch>
        </p:blipFill>
        <p:spPr>
          <a:xfrm>
            <a:off x="5020270" y="2392918"/>
            <a:ext cx="4589740" cy="4589740"/>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8834" y="3389769"/>
            <a:ext cx="324088" cy="324088"/>
          </a:xfrm>
          <a:prstGeom prst="rect">
            <a:avLst/>
          </a:prstGeom>
        </p:spPr>
      </p:pic>
      <p:sp>
        <p:nvSpPr>
          <p:cNvPr id="11" name="Text 5"/>
          <p:cNvSpPr/>
          <p:nvPr/>
        </p:nvSpPr>
        <p:spPr>
          <a:xfrm>
            <a:off x="9934932" y="5413296"/>
            <a:ext cx="3058478"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Performance Metrics</a:t>
            </a:r>
            <a:endParaRPr lang="en-US" sz="2200" dirty="0"/>
          </a:p>
        </p:txBody>
      </p:sp>
      <p:sp>
        <p:nvSpPr>
          <p:cNvPr id="12" name="Text 6"/>
          <p:cNvSpPr/>
          <p:nvPr/>
        </p:nvSpPr>
        <p:spPr>
          <a:xfrm>
            <a:off x="9934932" y="5899428"/>
            <a:ext cx="3937159"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Identified high and low-performing genres for strategic insights</a:t>
            </a:r>
            <a:endParaRPr lang="en-US" sz="1700" dirty="0"/>
          </a:p>
        </p:txBody>
      </p:sp>
      <p:pic>
        <p:nvPicPr>
          <p:cNvPr id="13" name="Image 4" descr="preencoded.png">    </p:cNvPr>
          <p:cNvPicPr>
            <a:picLocks noChangeAspect="1"/>
          </p:cNvPicPr>
          <p:nvPr/>
        </p:nvPicPr>
        <p:blipFill>
          <a:blip r:embed="rId7"/>
          <a:stretch>
            <a:fillRect/>
          </a:stretch>
        </p:blipFill>
        <p:spPr>
          <a:xfrm>
            <a:off x="5020270" y="2392918"/>
            <a:ext cx="4589740" cy="4589740"/>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88834" y="5661481"/>
            <a:ext cx="324088" cy="324088"/>
          </a:xfrm>
          <a:prstGeom prst="rect">
            <a:avLst/>
          </a:prstGeom>
        </p:spPr>
      </p:pic>
      <p:sp>
        <p:nvSpPr>
          <p:cNvPr id="15" name="Text 7"/>
          <p:cNvSpPr/>
          <p:nvPr/>
        </p:nvSpPr>
        <p:spPr>
          <a:xfrm>
            <a:off x="1844635" y="5413296"/>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Viewer Patterns</a:t>
            </a:r>
            <a:endParaRPr lang="en-US" sz="2200" dirty="0"/>
          </a:p>
        </p:txBody>
      </p:sp>
      <p:sp>
        <p:nvSpPr>
          <p:cNvPr id="16" name="Text 8"/>
          <p:cNvSpPr/>
          <p:nvPr/>
        </p:nvSpPr>
        <p:spPr>
          <a:xfrm>
            <a:off x="758309" y="5899428"/>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Studied preference patterns based on ratings and genre combinations</a:t>
            </a:r>
            <a:endParaRPr lang="en-US" sz="1700" dirty="0"/>
          </a:p>
        </p:txBody>
      </p:sp>
      <p:pic>
        <p:nvPicPr>
          <p:cNvPr id="17" name="Image 6" descr="preencoded.png">    </p:cNvPr>
          <p:cNvPicPr>
            <a:picLocks noChangeAspect="1"/>
          </p:cNvPicPr>
          <p:nvPr/>
        </p:nvPicPr>
        <p:blipFill>
          <a:blip r:embed="rId10"/>
          <a:stretch>
            <a:fillRect/>
          </a:stretch>
        </p:blipFill>
        <p:spPr>
          <a:xfrm>
            <a:off x="5020270" y="2392918"/>
            <a:ext cx="4589740" cy="4589740"/>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7121" y="5661481"/>
            <a:ext cx="324088" cy="3240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411486"/>
            <a:ext cx="7566065"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Future Recommendations</a:t>
            </a:r>
            <a:endParaRPr lang="en-US" sz="4450" dirty="0"/>
          </a:p>
        </p:txBody>
      </p:sp>
      <p:sp>
        <p:nvSpPr>
          <p:cNvPr id="3" name="Text 1"/>
          <p:cNvSpPr/>
          <p:nvPr/>
        </p:nvSpPr>
        <p:spPr>
          <a:xfrm>
            <a:off x="758309" y="2557463"/>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01</a:t>
            </a:r>
            <a:endParaRPr lang="en-US" sz="1700" dirty="0"/>
          </a:p>
        </p:txBody>
      </p:sp>
      <p:sp>
        <p:nvSpPr>
          <p:cNvPr id="4" name="Shape 2"/>
          <p:cNvSpPr/>
          <p:nvPr/>
        </p:nvSpPr>
        <p:spPr>
          <a:xfrm>
            <a:off x="758309" y="2895005"/>
            <a:ext cx="4226838" cy="30480"/>
          </a:xfrm>
          <a:prstGeom prst="rect">
            <a:avLst/>
          </a:prstGeom>
          <a:solidFill>
            <a:srgbClr val="DA1B2E"/>
          </a:solidFill>
          <a:ln/>
        </p:spPr>
      </p:sp>
      <p:sp>
        <p:nvSpPr>
          <p:cNvPr id="5" name="Text 3"/>
          <p:cNvSpPr/>
          <p:nvPr/>
        </p:nvSpPr>
        <p:spPr>
          <a:xfrm>
            <a:off x="758309" y="3064193"/>
            <a:ext cx="3768804"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Enhanced Personalization</a:t>
            </a:r>
            <a:endParaRPr lang="en-US" sz="2200" dirty="0"/>
          </a:p>
        </p:txBody>
      </p:sp>
      <p:sp>
        <p:nvSpPr>
          <p:cNvPr id="6" name="Text 4"/>
          <p:cNvSpPr/>
          <p:nvPr/>
        </p:nvSpPr>
        <p:spPr>
          <a:xfrm>
            <a:off x="758309" y="3550325"/>
            <a:ext cx="4226838"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Develop recommendation systems using genre and rating insights to improve user experience</a:t>
            </a:r>
            <a:endParaRPr lang="en-US" sz="1700" dirty="0"/>
          </a:p>
        </p:txBody>
      </p:sp>
      <p:sp>
        <p:nvSpPr>
          <p:cNvPr id="7" name="Text 5"/>
          <p:cNvSpPr/>
          <p:nvPr/>
        </p:nvSpPr>
        <p:spPr>
          <a:xfrm>
            <a:off x="5201722" y="2557463"/>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02</a:t>
            </a:r>
            <a:endParaRPr lang="en-US" sz="1700" dirty="0"/>
          </a:p>
        </p:txBody>
      </p:sp>
      <p:sp>
        <p:nvSpPr>
          <p:cNvPr id="8" name="Shape 6"/>
          <p:cNvSpPr/>
          <p:nvPr/>
        </p:nvSpPr>
        <p:spPr>
          <a:xfrm>
            <a:off x="5201722" y="2895005"/>
            <a:ext cx="4226838" cy="30480"/>
          </a:xfrm>
          <a:prstGeom prst="rect">
            <a:avLst/>
          </a:prstGeom>
          <a:solidFill>
            <a:srgbClr val="DA1B2E"/>
          </a:solidFill>
          <a:ln/>
        </p:spPr>
      </p:sp>
      <p:sp>
        <p:nvSpPr>
          <p:cNvPr id="9" name="Text 7"/>
          <p:cNvSpPr/>
          <p:nvPr/>
        </p:nvSpPr>
        <p:spPr>
          <a:xfrm>
            <a:off x="5201722" y="3064193"/>
            <a:ext cx="292310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Content Monitoring</a:t>
            </a:r>
            <a:endParaRPr lang="en-US" sz="2200" dirty="0"/>
          </a:p>
        </p:txBody>
      </p:sp>
      <p:sp>
        <p:nvSpPr>
          <p:cNvPr id="10" name="Text 8"/>
          <p:cNvSpPr/>
          <p:nvPr/>
        </p:nvSpPr>
        <p:spPr>
          <a:xfrm>
            <a:off x="5201722" y="3550325"/>
            <a:ext cx="4226838"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Track low-performing content and identify improvement opportunities through data-driven analysis</a:t>
            </a:r>
            <a:endParaRPr lang="en-US" sz="1700" dirty="0"/>
          </a:p>
        </p:txBody>
      </p:sp>
      <p:sp>
        <p:nvSpPr>
          <p:cNvPr id="11" name="Text 9"/>
          <p:cNvSpPr/>
          <p:nvPr/>
        </p:nvSpPr>
        <p:spPr>
          <a:xfrm>
            <a:off x="9645134" y="2557463"/>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03</a:t>
            </a:r>
            <a:endParaRPr lang="en-US" sz="1700" dirty="0"/>
          </a:p>
        </p:txBody>
      </p:sp>
      <p:sp>
        <p:nvSpPr>
          <p:cNvPr id="12" name="Shape 10"/>
          <p:cNvSpPr/>
          <p:nvPr/>
        </p:nvSpPr>
        <p:spPr>
          <a:xfrm>
            <a:off x="9645134" y="2895005"/>
            <a:ext cx="4226957" cy="30480"/>
          </a:xfrm>
          <a:prstGeom prst="rect">
            <a:avLst/>
          </a:prstGeom>
          <a:solidFill>
            <a:srgbClr val="DA1B2E"/>
          </a:solidFill>
          <a:ln/>
        </p:spPr>
      </p:sp>
      <p:sp>
        <p:nvSpPr>
          <p:cNvPr id="13" name="Text 11"/>
          <p:cNvSpPr/>
          <p:nvPr/>
        </p:nvSpPr>
        <p:spPr>
          <a:xfrm>
            <a:off x="9645134" y="3064193"/>
            <a:ext cx="3044190"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Transparency &amp; Trust</a:t>
            </a:r>
            <a:endParaRPr lang="en-US" sz="2200" dirty="0"/>
          </a:p>
        </p:txBody>
      </p:sp>
      <p:sp>
        <p:nvSpPr>
          <p:cNvPr id="14" name="Text 12"/>
          <p:cNvSpPr/>
          <p:nvPr/>
        </p:nvSpPr>
        <p:spPr>
          <a:xfrm>
            <a:off x="9645134" y="3550325"/>
            <a:ext cx="4226957"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Increase transparency around ratings and recommendations to build stronger user trust</a:t>
            </a:r>
            <a:endParaRPr lang="en-US" sz="1700" dirty="0"/>
          </a:p>
        </p:txBody>
      </p:sp>
      <p:sp>
        <p:nvSpPr>
          <p:cNvPr id="15" name="Text 13"/>
          <p:cNvSpPr/>
          <p:nvPr/>
        </p:nvSpPr>
        <p:spPr>
          <a:xfrm>
            <a:off x="758309" y="4969431"/>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04</a:t>
            </a:r>
            <a:endParaRPr lang="en-US" sz="1700" dirty="0"/>
          </a:p>
        </p:txBody>
      </p:sp>
      <p:sp>
        <p:nvSpPr>
          <p:cNvPr id="16" name="Shape 14"/>
          <p:cNvSpPr/>
          <p:nvPr/>
        </p:nvSpPr>
        <p:spPr>
          <a:xfrm>
            <a:off x="758309" y="5306973"/>
            <a:ext cx="6448544" cy="30480"/>
          </a:xfrm>
          <a:prstGeom prst="rect">
            <a:avLst/>
          </a:prstGeom>
          <a:solidFill>
            <a:srgbClr val="DA1B2E"/>
          </a:solidFill>
          <a:ln/>
        </p:spPr>
      </p:sp>
      <p:sp>
        <p:nvSpPr>
          <p:cNvPr id="17" name="Text 15"/>
          <p:cNvSpPr/>
          <p:nvPr/>
        </p:nvSpPr>
        <p:spPr>
          <a:xfrm>
            <a:off x="758309" y="5476161"/>
            <a:ext cx="3873460"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User Feedback Integration</a:t>
            </a:r>
            <a:endParaRPr lang="en-US" sz="2200" dirty="0"/>
          </a:p>
        </p:txBody>
      </p:sp>
      <p:sp>
        <p:nvSpPr>
          <p:cNvPr id="18" name="Text 16"/>
          <p:cNvSpPr/>
          <p:nvPr/>
        </p:nvSpPr>
        <p:spPr>
          <a:xfrm>
            <a:off x="758309" y="5962293"/>
            <a:ext cx="644854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Incorporate engagement metrics and user feedback into ongoing analysis cycles</a:t>
            </a:r>
            <a:endParaRPr lang="en-US" sz="1700" dirty="0"/>
          </a:p>
        </p:txBody>
      </p:sp>
      <p:sp>
        <p:nvSpPr>
          <p:cNvPr id="19" name="Text 17"/>
          <p:cNvSpPr/>
          <p:nvPr/>
        </p:nvSpPr>
        <p:spPr>
          <a:xfrm>
            <a:off x="7423428" y="4969431"/>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05</a:t>
            </a:r>
            <a:endParaRPr lang="en-US" sz="1700" dirty="0"/>
          </a:p>
        </p:txBody>
      </p:sp>
      <p:sp>
        <p:nvSpPr>
          <p:cNvPr id="20" name="Shape 18"/>
          <p:cNvSpPr/>
          <p:nvPr/>
        </p:nvSpPr>
        <p:spPr>
          <a:xfrm>
            <a:off x="7423428" y="5306973"/>
            <a:ext cx="6448663" cy="30480"/>
          </a:xfrm>
          <a:prstGeom prst="rect">
            <a:avLst/>
          </a:prstGeom>
          <a:solidFill>
            <a:srgbClr val="DA1B2E"/>
          </a:solidFill>
          <a:ln/>
        </p:spPr>
      </p:sp>
      <p:sp>
        <p:nvSpPr>
          <p:cNvPr id="21" name="Text 19"/>
          <p:cNvSpPr/>
          <p:nvPr/>
        </p:nvSpPr>
        <p:spPr>
          <a:xfrm>
            <a:off x="7423428" y="5476161"/>
            <a:ext cx="2966085"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Predictive Modeling</a:t>
            </a:r>
            <a:endParaRPr lang="en-US" sz="2200" dirty="0"/>
          </a:p>
        </p:txBody>
      </p:sp>
      <p:sp>
        <p:nvSpPr>
          <p:cNvPr id="22" name="Text 20"/>
          <p:cNvSpPr/>
          <p:nvPr/>
        </p:nvSpPr>
        <p:spPr>
          <a:xfrm>
            <a:off x="7423428" y="5962293"/>
            <a:ext cx="6448663"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Apply machine learning to predict content performance and viewer behavior patterns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2025-12-16T02:57:23Z</dcterms:created>
  <dcterms:modified xsi:type="dcterms:W3CDTF">2025-12-16T02:57:23Z</dcterms:modified>
</cp:coreProperties>
</file>